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82" r:id="rId4"/>
    <p:sldId id="291" r:id="rId5"/>
    <p:sldId id="284" r:id="rId6"/>
    <p:sldId id="285" r:id="rId7"/>
    <p:sldId id="287" r:id="rId8"/>
    <p:sldId id="289" r:id="rId9"/>
    <p:sldId id="28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4A53"/>
    <a:srgbClr val="505150"/>
    <a:srgbClr val="0037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74" autoAdjust="0"/>
    <p:restoredTop sz="94700"/>
  </p:normalViewPr>
  <p:slideViewPr>
    <p:cSldViewPr snapToGrid="0" snapToObjects="1">
      <p:cViewPr>
        <p:scale>
          <a:sx n="190" d="100"/>
          <a:sy n="190" d="100"/>
        </p:scale>
        <p:origin x="2104" y="28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8C8360-692E-E840-9960-A6D7D344BF3F}" type="datetimeFigureOut">
              <a:rPr lang="en-US" smtClean="0"/>
              <a:t>1/7/22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E2D39-4CCE-9B46-B0FD-A794E1A3EE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19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103632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238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E0825A6-60EB-464F-9379-7D4420D3EF68}" type="datetime1">
              <a:rPr lang="en-IE" smtClean="0"/>
              <a:t>07/01/2022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793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A88B0ABF-0A31-7742-9DC1-0992E2CECF93}" type="datetime1">
              <a:rPr lang="en-IE" smtClean="0"/>
              <a:t>07/01/2022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2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6DF0F98-020D-8B42-8B7F-F9C67B1A2A68}" type="datetime1">
              <a:rPr lang="en-IE" smtClean="0"/>
              <a:t>07/01/2022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r>
              <a:rPr lang="en-US" dirty="0"/>
              <a:t>/16</a:t>
            </a:r>
          </a:p>
        </p:txBody>
      </p:sp>
    </p:spTree>
    <p:extLst>
      <p:ext uri="{BB962C8B-B14F-4D97-AF65-F5344CB8AC3E}">
        <p14:creationId xmlns:p14="http://schemas.microsoft.com/office/powerpoint/2010/main" val="420454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ACB81B14-48A0-3345-ADE2-B47C3A857AEF}" type="datetime1">
              <a:rPr lang="en-IE" smtClean="0"/>
              <a:t>07/01/2022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054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A4A59284-22FA-064C-8AFC-B8FDC5514DE0}" type="datetime1">
              <a:rPr lang="en-IE" smtClean="0"/>
              <a:t>07/01/2022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48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7C44CBE-4D1E-D042-AE21-970C5ABCD749}" type="datetime1">
              <a:rPr lang="en-IE" smtClean="0"/>
              <a:t>07/01/2022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417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A56B6E15-E538-704E-878E-BE194FC78654}" type="datetime1">
              <a:rPr lang="en-IE" smtClean="0"/>
              <a:t>07/01/2022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288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CA58B24-5973-6A43-AC21-BCE9916AB567}" type="datetime1">
              <a:rPr lang="en-IE" smtClean="0"/>
              <a:t>07/01/2022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58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D33E6393-2EEF-274B-BC66-6BB48AA36F9D}" type="datetime1">
              <a:rPr lang="en-IE" smtClean="0"/>
              <a:t>07/01/2022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345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F83F061D-0A82-0C44-A59F-D9EED625EF54}" type="datetime1">
              <a:rPr lang="en-IE" smtClean="0"/>
              <a:t>07/01/2022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30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96219"/>
          </a:xfrm>
          <a:prstGeom prst="rect">
            <a:avLst/>
          </a:prstGeom>
          <a:solidFill>
            <a:srgbClr val="184A53"/>
          </a:solidFill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4663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GB" dirty="0"/>
              <a:t>Click to edit Master title style</a:t>
            </a:r>
            <a:endParaRPr lang="en-US" dirty="0"/>
          </a:p>
          <a:p>
            <a:pPr lvl="0"/>
            <a:r>
              <a:rPr lang="en-GB" dirty="0"/>
              <a:t>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591150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2D978-1EDF-AF47-93C5-F4A568F3FA3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5414251" y="6280241"/>
            <a:ext cx="646455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1" dirty="0" err="1"/>
              <a:t>www.maynoothuniversity.ie</a:t>
            </a:r>
            <a:r>
              <a:rPr lang="en-US" sz="1400" b="1" dirty="0"/>
              <a:t>/</a:t>
            </a:r>
            <a:r>
              <a:rPr lang="en-US" sz="1400" b="1" dirty="0" err="1"/>
              <a:t>hamilton</a:t>
            </a:r>
            <a:endParaRPr lang="en-US" sz="1400" b="1" dirty="0"/>
          </a:p>
        </p:txBody>
      </p:sp>
      <p:pic>
        <p:nvPicPr>
          <p:cNvPr id="19" name="Picture 18" descr="MU Hamilton Institute Logo_RGB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9" y="5851937"/>
            <a:ext cx="2844800" cy="978408"/>
          </a:xfrm>
          <a:prstGeom prst="rect">
            <a:avLst/>
          </a:prstGeom>
        </p:spPr>
      </p:pic>
      <p:cxnSp>
        <p:nvCxnSpPr>
          <p:cNvPr id="39" name="Straight Connector 38"/>
          <p:cNvCxnSpPr/>
          <p:nvPr userDrawn="1"/>
        </p:nvCxnSpPr>
        <p:spPr>
          <a:xfrm>
            <a:off x="-43692" y="5860636"/>
            <a:ext cx="12285353" cy="0"/>
          </a:xfrm>
          <a:prstGeom prst="line">
            <a:avLst/>
          </a:prstGeom>
          <a:ln>
            <a:solidFill>
              <a:srgbClr val="184A5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928DFABE-D0C9-824D-B96E-06D81BBD575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1656" y="6002174"/>
            <a:ext cx="2726209" cy="66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4A186465-C8C1-D248-BA62-A8CED811B57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7155" y="6136019"/>
            <a:ext cx="2368837" cy="596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567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000" b="1" i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marR="0" indent="-342900" algn="l" defTabSz="457200" rtl="0" eaLnBrk="1" fontAlgn="auto" latinLnBrk="0" hangingPunct="1">
        <a:lnSpc>
          <a:spcPct val="120000"/>
        </a:lnSpc>
        <a:spcBef>
          <a:spcPct val="20000"/>
        </a:spcBef>
        <a:spcAft>
          <a:spcPts val="0"/>
        </a:spcAft>
        <a:buClrTx/>
        <a:buSzTx/>
        <a:buFont typeface="Arial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lnSpc>
          <a:spcPct val="120000"/>
        </a:lnSpc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lnSpc>
          <a:spcPct val="120000"/>
        </a:lnSpc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lnSpc>
          <a:spcPct val="120000"/>
        </a:lnSpc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lnSpc>
          <a:spcPct val="120000"/>
        </a:lnSpc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11505 MU Hamilton Institute PowerPoint Cover Slid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604" y="-1"/>
            <a:ext cx="12248603" cy="918645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5906" y="4435245"/>
            <a:ext cx="11077093" cy="1762606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362912" y="4519228"/>
            <a:ext cx="10820397" cy="7497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Overview of Goals and Approaches to Radiocarbon Dating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372647" y="5235957"/>
            <a:ext cx="7501355" cy="785091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Andrew Parnell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1"/>
                </a:solidFill>
              </a:rPr>
              <a:t>January 2022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2354821" y="425938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2426462" y="365369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 descr="MU Hamilton Institute Logo_RGB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07" y="203201"/>
            <a:ext cx="4908037" cy="1823356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BB4D65B0-720B-9E4E-B8DD-0BE92B7CA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9744" y="5328961"/>
            <a:ext cx="2740057" cy="67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0710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45114F1-8E2D-0848-B361-EEA8CA663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632" y="870858"/>
            <a:ext cx="9934736" cy="48026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96219"/>
          </a:xfrm>
        </p:spPr>
        <p:txBody>
          <a:bodyPr anchor="t">
            <a:normAutofit/>
          </a:bodyPr>
          <a:lstStyle/>
          <a:p>
            <a:r>
              <a:rPr lang="en-US" dirty="0"/>
              <a:t>The main goal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C7B67-BD86-4443-9F0A-3255A307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2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A1732B-1A51-4C43-9854-01873A935569}"/>
              </a:ext>
            </a:extLst>
          </p:cNvPr>
          <p:cNvSpPr txBox="1"/>
          <p:nvPr/>
        </p:nvSpPr>
        <p:spPr>
          <a:xfrm>
            <a:off x="10160000" y="5488866"/>
            <a:ext cx="2105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Kemp et al (2017)</a:t>
            </a:r>
          </a:p>
        </p:txBody>
      </p:sp>
    </p:spTree>
    <p:extLst>
      <p:ext uri="{BB962C8B-B14F-4D97-AF65-F5344CB8AC3E}">
        <p14:creationId xmlns:p14="http://schemas.microsoft.com/office/powerpoint/2010/main" val="548459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96219"/>
          </a:xfrm>
        </p:spPr>
        <p:txBody>
          <a:bodyPr anchor="t">
            <a:normAutofit/>
          </a:bodyPr>
          <a:lstStyle/>
          <a:p>
            <a:r>
              <a:rPr lang="en-US" dirty="0"/>
              <a:t>Steps along the way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C7B67-BD86-4443-9F0A-3255A307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73027-5513-A84A-A7E6-3B2F9D489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" y="1067349"/>
            <a:ext cx="11356541" cy="4525963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700" dirty="0"/>
              <a:t>Obtain a data set of sea level markers and dates for a subset of the markers from a core (talks 2-9)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700" dirty="0"/>
              <a:t>Create an age-depth model which enables you to date </a:t>
            </a:r>
            <a:r>
              <a:rPr lang="en-US" sz="2700" i="1" dirty="0">
                <a:solidFill>
                  <a:srgbClr val="FF0000"/>
                </a:solidFill>
              </a:rPr>
              <a:t>all</a:t>
            </a:r>
            <a:r>
              <a:rPr lang="en-US" sz="2700" dirty="0"/>
              <a:t> the sea level markers (this talk and 10-11)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700" dirty="0"/>
              <a:t>Use a special regression model to estimate coastal change whilst taking account of the uncertainties from the age depth model (talk 12)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700" dirty="0"/>
              <a:t>Creates estimates of rates/accelerations and other quantities of interest </a:t>
            </a:r>
            <a:r>
              <a:rPr lang="en-US" sz="2700" i="1" dirty="0">
                <a:solidFill>
                  <a:srgbClr val="FF0000"/>
                </a:solidFill>
              </a:rPr>
              <a:t>with uncertainty</a:t>
            </a:r>
          </a:p>
        </p:txBody>
      </p:sp>
    </p:spTree>
    <p:extLst>
      <p:ext uri="{BB962C8B-B14F-4D97-AF65-F5344CB8AC3E}">
        <p14:creationId xmlns:p14="http://schemas.microsoft.com/office/powerpoint/2010/main" val="3982262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The two components as data (</a:t>
            </a:r>
            <a:r>
              <a:rPr lang="en-US" dirty="0" err="1"/>
              <a:t>Bchron</a:t>
            </a:r>
            <a:r>
              <a:rPr lang="en-US" dirty="0"/>
              <a:t> example)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C7B67-BD86-4443-9F0A-3255A307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FD6107-A8A4-4141-BA6C-DF0F243D2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955" y="1001807"/>
            <a:ext cx="3949800" cy="47309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455E19-D140-5348-8A67-CEB11A276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7145" y="1001807"/>
            <a:ext cx="2124637" cy="474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108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96219"/>
          </a:xfrm>
        </p:spPr>
        <p:txBody>
          <a:bodyPr anchor="t">
            <a:normAutofit/>
          </a:bodyPr>
          <a:lstStyle/>
          <a:p>
            <a:r>
              <a:rPr lang="en-US" dirty="0"/>
              <a:t>Radiocarbon dating and calibration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C7B67-BD86-4443-9F0A-3255A307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73027-5513-A84A-A7E6-3B2F9D489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1067349"/>
            <a:ext cx="109728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Dates in radiocarbon years are assumed normally distributed, once calibrated into calendar years they are </a:t>
            </a:r>
            <a:r>
              <a:rPr lang="en-US" sz="2400" i="1" dirty="0">
                <a:solidFill>
                  <a:srgbClr val="FF0000"/>
                </a:solidFill>
              </a:rPr>
              <a:t>very far </a:t>
            </a:r>
            <a:r>
              <a:rPr lang="en-US" sz="2400" dirty="0"/>
              <a:t>from normally distributed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B71E3B-4382-9741-943D-86C87C124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826" y="2003681"/>
            <a:ext cx="5348568" cy="379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509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96219"/>
          </a:xfrm>
        </p:spPr>
        <p:txBody>
          <a:bodyPr anchor="t">
            <a:normAutofit/>
          </a:bodyPr>
          <a:lstStyle/>
          <a:p>
            <a:r>
              <a:rPr lang="en-US" dirty="0"/>
              <a:t>Age depth modelling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C7B67-BD86-4443-9F0A-3255A307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0165A8-685E-DC4C-9204-09EC78FFA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047" y="981260"/>
            <a:ext cx="8278906" cy="472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194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96219"/>
          </a:xfrm>
        </p:spPr>
        <p:txBody>
          <a:bodyPr anchor="t">
            <a:normAutofit/>
          </a:bodyPr>
          <a:lstStyle/>
          <a:p>
            <a:r>
              <a:rPr lang="en-US" dirty="0"/>
              <a:t>Age depth model output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C7B67-BD86-4443-9F0A-3255A307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7</a:t>
            </a:fld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2D800D-131E-E347-BD0D-FE291F1275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31041" y="922384"/>
            <a:ext cx="8529918" cy="487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408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96219"/>
          </a:xfrm>
        </p:spPr>
        <p:txBody>
          <a:bodyPr anchor="t">
            <a:normAutofit/>
          </a:bodyPr>
          <a:lstStyle/>
          <a:p>
            <a:r>
              <a:rPr lang="en-US" dirty="0"/>
              <a:t>Propagating the uncertainty into the regression model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C7B67-BD86-4443-9F0A-3255A307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8</a:t>
            </a:fld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2A6F57-871D-C345-8141-2AAAD6E2DAE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962150" y="989619"/>
            <a:ext cx="8267700" cy="4721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451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596219"/>
          </a:xfrm>
        </p:spPr>
        <p:txBody>
          <a:bodyPr anchor="t">
            <a:normAutofit/>
          </a:bodyPr>
          <a:lstStyle/>
          <a:p>
            <a:r>
              <a:rPr lang="en-US" dirty="0"/>
              <a:t>Software and follow-up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C7B67-BD86-4443-9F0A-3255A307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F2D978-1EDF-AF47-93C5-F4A568F3FA32}" type="slidenum">
              <a:rPr lang="en-US" smtClean="0"/>
              <a:t>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73027-5513-A84A-A7E6-3B2F9D489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1067349"/>
            <a:ext cx="10972800" cy="4525963"/>
          </a:xfrm>
        </p:spPr>
        <p:txBody>
          <a:bodyPr/>
          <a:lstStyle/>
          <a:p>
            <a:r>
              <a:rPr lang="en-US" dirty="0"/>
              <a:t>See the later talks for details on:</a:t>
            </a:r>
          </a:p>
          <a:p>
            <a:pPr lvl="1"/>
            <a:r>
              <a:rPr lang="en-US" dirty="0"/>
              <a:t>How to choose and date levels in a core</a:t>
            </a:r>
          </a:p>
          <a:p>
            <a:pPr lvl="1"/>
            <a:r>
              <a:rPr lang="en-US" dirty="0"/>
              <a:t>The background of age-depth models using other software (Bacon)</a:t>
            </a:r>
          </a:p>
          <a:p>
            <a:pPr lvl="1"/>
            <a:r>
              <a:rPr lang="en-US" dirty="0"/>
              <a:t>How to fit special regression models to account for uncertainty in the sea level markers and the age depth model</a:t>
            </a:r>
          </a:p>
          <a:p>
            <a:pPr lvl="1"/>
            <a:endParaRPr lang="en-US" dirty="0"/>
          </a:p>
          <a:p>
            <a:r>
              <a:rPr lang="en-US" dirty="0"/>
              <a:t>Now time for a quick demo on </a:t>
            </a:r>
            <a:r>
              <a:rPr lang="en-US" dirty="0" err="1"/>
              <a:t>Bchron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096483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974</TotalTime>
  <Words>221</Words>
  <Application>Microsoft Macintosh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PowerPoint Presentation</vt:lpstr>
      <vt:lpstr>The main goal</vt:lpstr>
      <vt:lpstr>Steps along the way</vt:lpstr>
      <vt:lpstr>The two components as data (Bchron example)</vt:lpstr>
      <vt:lpstr>Radiocarbon dating and calibration</vt:lpstr>
      <vt:lpstr>Age depth modelling</vt:lpstr>
      <vt:lpstr>Age depth model output</vt:lpstr>
      <vt:lpstr>Propagating the uncertainty into the regression model</vt:lpstr>
      <vt:lpstr>Software and follow-up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Science Institute</dc:title>
  <dc:creator>Larissa</dc:creator>
  <cp:lastModifiedBy>Andrew Parnell</cp:lastModifiedBy>
  <cp:revision>92</cp:revision>
  <dcterms:created xsi:type="dcterms:W3CDTF">2018-02-05T11:06:04Z</dcterms:created>
  <dcterms:modified xsi:type="dcterms:W3CDTF">2022-01-07T11:58:16Z</dcterms:modified>
</cp:coreProperties>
</file>

<file path=docProps/thumbnail.jpeg>
</file>